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1020" r:id="rId2"/>
    <p:sldId id="1021" r:id="rId3"/>
    <p:sldId id="1019" r:id="rId4"/>
    <p:sldId id="101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DF6FFA-94E5-48DE-A7EC-E68016E2EFAE}" v="3" dt="2020-04-23T17:14:20.6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hey, Claudio" userId="fa148b67-e2da-43be-8aa0-ec212db3682b" providerId="ADAL" clId="{79DF6FFA-94E5-48DE-A7EC-E68016E2EFAE}"/>
    <pc:docChg chg="addSld delSld modSld">
      <pc:chgData name="Fahey, Claudio" userId="fa148b67-e2da-43be-8aa0-ec212db3682b" providerId="ADAL" clId="{79DF6FFA-94E5-48DE-A7EC-E68016E2EFAE}" dt="2020-04-23T17:12:51.583" v="30" actId="20577"/>
      <pc:docMkLst>
        <pc:docMk/>
      </pc:docMkLst>
      <pc:sldChg chg="del">
        <pc:chgData name="Fahey, Claudio" userId="fa148b67-e2da-43be-8aa0-ec212db3682b" providerId="ADAL" clId="{79DF6FFA-94E5-48DE-A7EC-E68016E2EFAE}" dt="2020-04-23T17:12:06.216" v="3" actId="2696"/>
        <pc:sldMkLst>
          <pc:docMk/>
          <pc:sldMk cId="2772639083" sldId="994"/>
        </pc:sldMkLst>
      </pc:sldChg>
      <pc:sldChg chg="del">
        <pc:chgData name="Fahey, Claudio" userId="fa148b67-e2da-43be-8aa0-ec212db3682b" providerId="ADAL" clId="{79DF6FFA-94E5-48DE-A7EC-E68016E2EFAE}" dt="2020-04-23T17:12:23.884" v="4" actId="2696"/>
        <pc:sldMkLst>
          <pc:docMk/>
          <pc:sldMk cId="3997393023" sldId="995"/>
        </pc:sldMkLst>
      </pc:sldChg>
      <pc:sldChg chg="del">
        <pc:chgData name="Fahey, Claudio" userId="fa148b67-e2da-43be-8aa0-ec212db3682b" providerId="ADAL" clId="{79DF6FFA-94E5-48DE-A7EC-E68016E2EFAE}" dt="2020-04-23T17:10:54.956" v="1" actId="2696"/>
        <pc:sldMkLst>
          <pc:docMk/>
          <pc:sldMk cId="1597685369" sldId="996"/>
        </pc:sldMkLst>
      </pc:sldChg>
      <pc:sldChg chg="modSp add">
        <pc:chgData name="Fahey, Claudio" userId="fa148b67-e2da-43be-8aa0-ec212db3682b" providerId="ADAL" clId="{79DF6FFA-94E5-48DE-A7EC-E68016E2EFAE}" dt="2020-04-23T17:12:51.583" v="30" actId="20577"/>
        <pc:sldMkLst>
          <pc:docMk/>
          <pc:sldMk cId="1184319997" sldId="1017"/>
        </pc:sldMkLst>
        <pc:spChg chg="mod">
          <ac:chgData name="Fahey, Claudio" userId="fa148b67-e2da-43be-8aa0-ec212db3682b" providerId="ADAL" clId="{79DF6FFA-94E5-48DE-A7EC-E68016E2EFAE}" dt="2020-04-23T17:12:51.583" v="30" actId="20577"/>
          <ac:spMkLst>
            <pc:docMk/>
            <pc:sldMk cId="1184319997" sldId="1017"/>
            <ac:spMk id="2" creationId="{00000000-0000-0000-0000-000000000000}"/>
          </ac:spMkLst>
        </pc:spChg>
      </pc:sldChg>
      <pc:sldChg chg="add">
        <pc:chgData name="Fahey, Claudio" userId="fa148b67-e2da-43be-8aa0-ec212db3682b" providerId="ADAL" clId="{79DF6FFA-94E5-48DE-A7EC-E68016E2EFAE}" dt="2020-04-23T17:11:53.642" v="2"/>
        <pc:sldMkLst>
          <pc:docMk/>
          <pc:sldMk cId="385984048" sldId="1019"/>
        </pc:sldMkLst>
      </pc:sldChg>
      <pc:sldChg chg="add">
        <pc:chgData name="Fahey, Claudio" userId="fa148b67-e2da-43be-8aa0-ec212db3682b" providerId="ADAL" clId="{79DF6FFA-94E5-48DE-A7EC-E68016E2EFAE}" dt="2020-04-23T17:11:53.642" v="2"/>
        <pc:sldMkLst>
          <pc:docMk/>
          <pc:sldMk cId="3475014345" sldId="1020"/>
        </pc:sldMkLst>
      </pc:sldChg>
      <pc:sldChg chg="add">
        <pc:chgData name="Fahey, Claudio" userId="fa148b67-e2da-43be-8aa0-ec212db3682b" providerId="ADAL" clId="{79DF6FFA-94E5-48DE-A7EC-E68016E2EFAE}" dt="2020-04-23T17:11:53.642" v="2"/>
        <pc:sldMkLst>
          <pc:docMk/>
          <pc:sldMk cId="3171905249" sldId="1021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E0202F-5CB4-4F95-BE9B-85761ECE5580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2546F3-DFA1-4C55-A6DA-B27C29538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085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623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619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919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Camera Recorder</a:t>
            </a:r>
          </a:p>
          <a:p>
            <a:pPr lvl="1"/>
            <a:r>
              <a:rPr lang="en-US" dirty="0"/>
              <a:t>non-</a:t>
            </a:r>
            <a:r>
              <a:rPr lang="en-US" dirty="0" err="1"/>
              <a:t>Flink</a:t>
            </a:r>
            <a:r>
              <a:rPr lang="en-US" dirty="0"/>
              <a:t> application that reads frames from a video camera and writes to Pravega</a:t>
            </a:r>
          </a:p>
          <a:p>
            <a:r>
              <a:rPr lang="en-US" dirty="0"/>
              <a:t>Video Data Generator Job</a:t>
            </a:r>
          </a:p>
          <a:p>
            <a:pPr lvl="1"/>
            <a:r>
              <a:rPr lang="en-US" dirty="0"/>
              <a:t>Flink application that simulates additional cameras and writes to Pravega</a:t>
            </a:r>
          </a:p>
          <a:p>
            <a:r>
              <a:rPr lang="en-US" dirty="0"/>
              <a:t>Multi-Video Grid Job</a:t>
            </a:r>
          </a:p>
          <a:p>
            <a:pPr lvl="1"/>
            <a:r>
              <a:rPr lang="en-US" dirty="0"/>
              <a:t>Flink application that combines multiple camera feeds into a single feed</a:t>
            </a:r>
          </a:p>
          <a:p>
            <a:r>
              <a:rPr lang="en-US" dirty="0"/>
              <a:t>Video Player</a:t>
            </a:r>
          </a:p>
          <a:p>
            <a:pPr lvl="1"/>
            <a:r>
              <a:rPr lang="en-US" dirty="0"/>
              <a:t>Non-</a:t>
            </a:r>
            <a:r>
              <a:rPr lang="en-US" dirty="0" err="1"/>
              <a:t>Flink</a:t>
            </a:r>
            <a:r>
              <a:rPr lang="en-US" dirty="0"/>
              <a:t> application that reads video from a Pravega stream and displays it on the screen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919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:a16="http://schemas.microsoft.com/office/drawing/2014/main" id="{26E47E34-074A-4092-95F3-735E4A3019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4567" y="5833534"/>
            <a:ext cx="2169584" cy="387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80879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0"/>
          </p:nvPr>
        </p:nvSpPr>
        <p:spPr>
          <a:xfrm>
            <a:off x="3810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Content Placeholder 9"/>
          <p:cNvSpPr>
            <a:spLocks noGrp="1"/>
          </p:cNvSpPr>
          <p:nvPr>
            <p:ph sz="quarter" idx="11"/>
          </p:nvPr>
        </p:nvSpPr>
        <p:spPr>
          <a:xfrm>
            <a:off x="6400800" y="1600200"/>
            <a:ext cx="5410200" cy="44196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80189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649" y="304800"/>
            <a:ext cx="11436351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3733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0"/>
          </p:nvPr>
        </p:nvSpPr>
        <p:spPr>
          <a:xfrm>
            <a:off x="381000" y="1295400"/>
            <a:ext cx="5410200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4157" y="1295400"/>
            <a:ext cx="5436844" cy="3810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sz="2667" b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Content Placeholder 9"/>
          <p:cNvSpPr>
            <a:spLocks noGrp="1"/>
          </p:cNvSpPr>
          <p:nvPr>
            <p:ph sz="quarter" idx="11"/>
          </p:nvPr>
        </p:nvSpPr>
        <p:spPr>
          <a:xfrm>
            <a:off x="3810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9"/>
          <p:cNvSpPr>
            <a:spLocks noGrp="1"/>
          </p:cNvSpPr>
          <p:nvPr>
            <p:ph sz="quarter" idx="12"/>
          </p:nvPr>
        </p:nvSpPr>
        <p:spPr>
          <a:xfrm>
            <a:off x="6400800" y="1905000"/>
            <a:ext cx="5410200" cy="411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defRPr sz="2400">
                <a:solidFill>
                  <a:schemeClr val="bg2"/>
                </a:solidFill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2pPr>
            <a:lvl3pPr marL="1142971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Wingdings" panose="05000000000000000000" pitchFamily="2" charset="2"/>
              <a:buChar char="§"/>
              <a:defRPr sz="1467">
                <a:solidFill>
                  <a:schemeClr val="bg2"/>
                </a:solidFill>
              </a:defRPr>
            </a:lvl3pPr>
            <a:lvl4pPr marL="1600160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4pPr>
            <a:lvl5pPr marL="2057349" indent="-228594"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31301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17648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36B3CA81-D169-4F53-8A39-B865ABEC13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9301" y="6451600"/>
            <a:ext cx="901700" cy="16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80388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D2922632-27B7-4B67-B48D-BE960C887D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9301" y="6451600"/>
            <a:ext cx="901700" cy="16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2565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00A62EFE-6F85-4C52-AFD4-B58B8AFBA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9301" y="6451600"/>
            <a:ext cx="901700" cy="16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9348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68F9D7E7-F35E-4751-93C2-7C8693017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9301" y="6451600"/>
            <a:ext cx="901700" cy="16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effectLst>
                  <a:glow rad="127000">
                    <a:schemeClr val="bg2">
                      <a:alpha val="20000"/>
                    </a:schemeClr>
                  </a:glow>
                </a:effectLst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129964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5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8801367D-8172-495D-97DE-9675AF2AE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9301" y="6451600"/>
            <a:ext cx="901700" cy="16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4191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6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65EF1CC6-6024-4240-A2BB-23A2A555A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9301" y="6451600"/>
            <a:ext cx="901700" cy="16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1000" y="2431804"/>
            <a:ext cx="10515600" cy="1994392"/>
          </a:xfrm>
          <a:prstGeom prst="rect">
            <a:avLst/>
          </a:prstGeom>
        </p:spPr>
        <p:txBody>
          <a:bodyPr lIns="0" tIns="0" rIns="0" bIns="0" anchor="ctr" anchorCtr="0">
            <a:spAutoFit/>
          </a:bodyPr>
          <a:lstStyle>
            <a:lvl1pPr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128823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wave bkg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A0483BCA-ADAE-4416-AB98-59E2A6FDC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9301" y="6451600"/>
            <a:ext cx="901700" cy="16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043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C97B6D9D-20B0-413A-8A05-3245180955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4567" y="5833534"/>
            <a:ext cx="2169584" cy="387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780939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blue blur bkg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>
            <a:extLst>
              <a:ext uri="{FF2B5EF4-FFF2-40B4-BE49-F238E27FC236}">
                <a16:creationId xmlns:a16="http://schemas.microsoft.com/office/drawing/2014/main" id="{A18EBDBF-42CB-4818-AA35-4FAF72FC1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9301" y="6451600"/>
            <a:ext cx="901700" cy="16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21859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DFBC3667-B24B-4495-916C-19F05B711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2834" y="3062818"/>
            <a:ext cx="4106333" cy="732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26050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logo slide gray"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D57646E5-8DC8-44A0-BD30-19E7A79C1A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2834" y="3062818"/>
            <a:ext cx="4106333" cy="732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85945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_Bullete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759" y="362515"/>
            <a:ext cx="10607040" cy="853440"/>
          </a:xfrm>
          <a:prstGeom prst="rect">
            <a:avLst/>
          </a:prstGeom>
        </p:spPr>
        <p:txBody>
          <a:bodyPr lIns="0" rIns="0"/>
          <a:lstStyle>
            <a:lvl1pPr>
              <a:defRPr baseline="0">
                <a:solidFill>
                  <a:srgbClr val="007DB8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content page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361952" y="1703918"/>
            <a:ext cx="10610849" cy="4256615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1pPr>
            <a:lvl2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2pPr>
            <a:lvl3pPr marL="1145089" indent="-226478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  <a:ea typeface="Arial"/>
              </a:defRPr>
            </a:lvl3pPr>
            <a:lvl4pPr marL="1678475" indent="-30691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defRPr>
                <a:latin typeface="+mn-lt"/>
              </a:defRPr>
            </a:lvl4pPr>
            <a:lvl5pPr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08080"/>
              </a:buClr>
              <a:defRPr sz="1333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86350221"/>
      </p:ext>
    </p:extLst>
  </p:cSld>
  <p:clrMapOvr>
    <a:masterClrMapping/>
  </p:clrMapOvr>
  <p:transition spd="med"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Logo slide_Blac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882" y="3009517"/>
            <a:ext cx="4061397" cy="72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642587"/>
      </p:ext>
    </p:extLst>
  </p:cSld>
  <p:clrMapOvr>
    <a:masterClrMapping/>
  </p:clrMapOvr>
  <p:transition spd="med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3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0E8E9046-4307-4990-AE9E-9E3DFD5486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4567" y="5833534"/>
            <a:ext cx="2169584" cy="387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58987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4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5AA30B63-F5B3-4B35-AF27-EE4A6AFE2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4567" y="5833534"/>
            <a:ext cx="2169584" cy="387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3495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4D069E6F-55B7-471F-B0A1-4E61A9E8E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4567" y="5833534"/>
            <a:ext cx="2169584" cy="387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552449"/>
            <a:ext cx="9982200" cy="1994392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7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2743200"/>
            <a:ext cx="9982200" cy="165576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67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8052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0940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5867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35188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914400"/>
            <a:ext cx="11430000" cy="2872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81000" y="1600200"/>
            <a:ext cx="11430000" cy="4419600"/>
          </a:xfrm>
          <a:prstGeom prst="rect">
            <a:avLst/>
          </a:prstGeom>
        </p:spPr>
        <p:txBody>
          <a:bodyPr lIns="0" tIns="0" rIns="0" bIns="0"/>
          <a:lstStyle>
            <a:lvl1pPr marL="228594" indent="-228594">
              <a:lnSpc>
                <a:spcPct val="100000"/>
              </a:lnSpc>
              <a:spcBef>
                <a:spcPts val="1600"/>
              </a:spcBef>
              <a:buClr>
                <a:srgbClr val="808080"/>
              </a:buClr>
              <a:buFont typeface="Arial" panose="020B0604020202020204" pitchFamily="34" charset="0"/>
              <a:buChar char="•"/>
              <a:defRPr sz="2400">
                <a:solidFill>
                  <a:schemeClr val="bg2"/>
                </a:solidFill>
                <a:latin typeface="Arial" panose="020B0604020202020204" pitchFamily="34" charset="0"/>
              </a:defRPr>
            </a:lvl1pPr>
            <a:lvl2pPr marL="685783" indent="-228594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–"/>
              <a:defRPr sz="1867">
                <a:solidFill>
                  <a:schemeClr val="bg2"/>
                </a:solidFill>
                <a:latin typeface="Arial" panose="020B0604020202020204" pitchFamily="34" charset="0"/>
              </a:defRPr>
            </a:lvl2pPr>
            <a:lvl3pPr marL="1066773" indent="-152396">
              <a:lnSpc>
                <a:spcPct val="100000"/>
              </a:lnSpc>
              <a:spcBef>
                <a:spcPts val="400"/>
              </a:spcBef>
              <a:buClr>
                <a:srgbClr val="808080"/>
              </a:buClr>
              <a:buFont typeface="Arial" panose="020B0604020202020204" pitchFamily="34" charset="0"/>
              <a:buChar char="▪"/>
              <a:defRPr sz="1467">
                <a:solidFill>
                  <a:schemeClr val="bg2"/>
                </a:solidFill>
                <a:latin typeface="Arial" panose="020B0604020202020204" pitchFamily="34" charset="0"/>
              </a:defRPr>
            </a:lvl3pPr>
            <a:lvl4pPr marL="1600160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2057349" indent="-228594">
              <a:lnSpc>
                <a:spcPct val="100000"/>
              </a:lnSpc>
              <a:spcBef>
                <a:spcPts val="400"/>
              </a:spcBef>
              <a:buClr>
                <a:schemeClr val="bg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34158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1554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hf sldNum="0" hdr="0" ftr="0" dt="0"/>
  <p:txStyles>
    <p:titleStyle>
      <a:lvl1pPr algn="l" defTabSz="914377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914377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2pPr>
      <a:lvl3pPr algn="l" defTabSz="914377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3pPr>
      <a:lvl4pPr algn="l" defTabSz="914377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4pPr>
      <a:lvl5pPr algn="l" defTabSz="914377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5pPr>
      <a:lvl6pPr marL="609585" algn="l" defTabSz="914377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6pPr>
      <a:lvl7pPr marL="1219170" algn="l" defTabSz="914377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7pPr>
      <a:lvl8pPr marL="1828754" algn="l" defTabSz="914377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8pPr>
      <a:lvl9pPr marL="2438339" algn="l" defTabSz="914377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28594" indent="-228594" algn="l" defTabSz="914377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733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733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svg"/><Relationship Id="rId9" Type="http://schemas.openxmlformats.org/officeDocument/2006/relationships/image" Target="../media/image1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0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11" Type="http://schemas.openxmlformats.org/officeDocument/2006/relationships/image" Target="../media/image21.png"/><Relationship Id="rId5" Type="http://schemas.openxmlformats.org/officeDocument/2006/relationships/image" Target="../media/image13.svg"/><Relationship Id="rId10" Type="http://schemas.openxmlformats.org/officeDocument/2006/relationships/image" Target="../media/image18.sv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21.png"/><Relationship Id="rId4" Type="http://schemas.openxmlformats.org/officeDocument/2006/relationships/image" Target="../media/image13.svg"/><Relationship Id="rId9" Type="http://schemas.openxmlformats.org/officeDocument/2006/relationships/image" Target="../media/image18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22.jpe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B2EA8B9-513E-4161-A08A-D8ACEDC680F1}"/>
              </a:ext>
            </a:extLst>
          </p:cNvPr>
          <p:cNvSpPr/>
          <p:nvPr/>
        </p:nvSpPr>
        <p:spPr>
          <a:xfrm>
            <a:off x="3357321" y="1280818"/>
            <a:ext cx="4787601" cy="1862293"/>
          </a:xfrm>
          <a:prstGeom prst="roundRect">
            <a:avLst/>
          </a:prstGeom>
          <a:solidFill>
            <a:schemeClr val="bg1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FEA83-46EE-42FC-ACD5-1AA318E5814A}"/>
              </a:ext>
            </a:extLst>
          </p:cNvPr>
          <p:cNvSpPr txBox="1"/>
          <p:nvPr/>
        </p:nvSpPr>
        <p:spPr>
          <a:xfrm>
            <a:off x="3907268" y="1446767"/>
            <a:ext cx="368770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/>
              <a:t>Streaming Data Platform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</p:spPr>
        <p:txBody>
          <a:bodyPr/>
          <a:lstStyle/>
          <a:p>
            <a:r>
              <a:rPr lang="en-US" dirty="0"/>
              <a:t>Storing and Retrieving Video with SDP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0427452-7335-454E-9032-2D2272DEBB7C}"/>
              </a:ext>
            </a:extLst>
          </p:cNvPr>
          <p:cNvCxnSpPr>
            <a:cxnSpLocks/>
            <a:stCxn id="67" idx="3"/>
          </p:cNvCxnSpPr>
          <p:nvPr/>
        </p:nvCxnSpPr>
        <p:spPr>
          <a:xfrm>
            <a:off x="7751959" y="3926569"/>
            <a:ext cx="39296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1B9321BF-C327-4B07-B154-EFCA63E2C098}"/>
              </a:ext>
            </a:extLst>
          </p:cNvPr>
          <p:cNvSpPr/>
          <p:nvPr/>
        </p:nvSpPr>
        <p:spPr>
          <a:xfrm>
            <a:off x="3836671" y="3472390"/>
            <a:ext cx="1651997" cy="88268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67" dirty="0">
                <a:solidFill>
                  <a:srgbClr val="000000"/>
                </a:solidFill>
                <a:latin typeface="Arial"/>
              </a:rPr>
              <a:t>Long Term Storage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8E15760-365E-4EA5-8C72-122EE6BBFE82}"/>
              </a:ext>
            </a:extLst>
          </p:cNvPr>
          <p:cNvSpPr/>
          <p:nvPr/>
        </p:nvSpPr>
        <p:spPr>
          <a:xfrm>
            <a:off x="6057900" y="3498065"/>
            <a:ext cx="1694059" cy="857008"/>
          </a:xfrm>
          <a:prstGeom prst="rect">
            <a:avLst/>
          </a:prstGeom>
          <a:solidFill>
            <a:srgbClr val="F57C0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67" dirty="0">
                <a:solidFill>
                  <a:srgbClr val="000000"/>
                </a:solidFill>
                <a:latin typeface="Arial"/>
              </a:rPr>
              <a:t>Jupyter Notebook Server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4389CDD-15B5-4FEB-AE23-45FFC8D26D9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2586867" y="1648089"/>
            <a:ext cx="1157776" cy="62670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7F22D57-38F7-4A4B-832C-95D412B82B9D}"/>
              </a:ext>
            </a:extLst>
          </p:cNvPr>
          <p:cNvCxnSpPr>
            <a:cxnSpLocks/>
            <a:stCxn id="50" idx="3"/>
          </p:cNvCxnSpPr>
          <p:nvPr/>
        </p:nvCxnSpPr>
        <p:spPr>
          <a:xfrm flipV="1">
            <a:off x="2576280" y="2455124"/>
            <a:ext cx="1188067" cy="22920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27A8081E-9F37-437A-818A-6F24809BA57A}"/>
              </a:ext>
            </a:extLst>
          </p:cNvPr>
          <p:cNvCxnSpPr>
            <a:cxnSpLocks/>
          </p:cNvCxnSpPr>
          <p:nvPr/>
        </p:nvCxnSpPr>
        <p:spPr>
          <a:xfrm>
            <a:off x="4350704" y="2921986"/>
            <a:ext cx="0" cy="5504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49908563-3248-46DC-9622-A55426E047BB}"/>
              </a:ext>
            </a:extLst>
          </p:cNvPr>
          <p:cNvCxnSpPr>
            <a:cxnSpLocks/>
          </p:cNvCxnSpPr>
          <p:nvPr/>
        </p:nvCxnSpPr>
        <p:spPr>
          <a:xfrm flipV="1">
            <a:off x="4995137" y="2910141"/>
            <a:ext cx="0" cy="56224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9D8008D-3CA6-4201-8929-E222B56DF8FB}"/>
              </a:ext>
            </a:extLst>
          </p:cNvPr>
          <p:cNvCxnSpPr>
            <a:cxnSpLocks/>
          </p:cNvCxnSpPr>
          <p:nvPr/>
        </p:nvCxnSpPr>
        <p:spPr>
          <a:xfrm>
            <a:off x="5237277" y="2873049"/>
            <a:ext cx="765425" cy="73909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9E7F4B5-A567-4D72-AE66-F2606B1307E9}"/>
              </a:ext>
            </a:extLst>
          </p:cNvPr>
          <p:cNvCxnSpPr>
            <a:cxnSpLocks/>
            <a:stCxn id="51" idx="3"/>
          </p:cNvCxnSpPr>
          <p:nvPr/>
        </p:nvCxnSpPr>
        <p:spPr>
          <a:xfrm flipV="1">
            <a:off x="2604472" y="2676981"/>
            <a:ext cx="1140171" cy="10274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AutoShape 4" descr="https://landscape.cncf.io/logos/pravega.svg">
            <a:extLst>
              <a:ext uri="{FF2B5EF4-FFF2-40B4-BE49-F238E27FC236}">
                <a16:creationId xmlns:a16="http://schemas.microsoft.com/office/drawing/2014/main" id="{E9ACE928-40B5-4EA9-BBB6-3AF4485DC05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94095" y="-433260"/>
            <a:ext cx="490264" cy="490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F8664A0-9AD7-48C9-8ED5-FE595A2FE04A}"/>
              </a:ext>
            </a:extLst>
          </p:cNvPr>
          <p:cNvSpPr/>
          <p:nvPr/>
        </p:nvSpPr>
        <p:spPr>
          <a:xfrm>
            <a:off x="3757255" y="2027455"/>
            <a:ext cx="1731413" cy="883679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dirty="0">
                <a:solidFill>
                  <a:srgbClr val="000000"/>
                </a:solidFill>
                <a:latin typeface="Arial"/>
              </a:rPr>
              <a:t>Pravega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C5E4521-E63C-4186-86F6-8DEB3E3EACD0}"/>
              </a:ext>
            </a:extLst>
          </p:cNvPr>
          <p:cNvCxnSpPr>
            <a:cxnSpLocks/>
          </p:cNvCxnSpPr>
          <p:nvPr/>
        </p:nvCxnSpPr>
        <p:spPr>
          <a:xfrm>
            <a:off x="1097421" y="1615960"/>
            <a:ext cx="5241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Content Placeholder 4" descr="Web cam">
            <a:extLst>
              <a:ext uri="{FF2B5EF4-FFF2-40B4-BE49-F238E27FC236}">
                <a16:creationId xmlns:a16="http://schemas.microsoft.com/office/drawing/2014/main" id="{1CD8436C-0BC1-4692-A97E-4069AA577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7449" y="1144814"/>
            <a:ext cx="990388" cy="990388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7D7F81C-E92C-4A38-832A-6AD902916937}"/>
              </a:ext>
            </a:extLst>
          </p:cNvPr>
          <p:cNvCxnSpPr>
            <a:cxnSpLocks/>
          </p:cNvCxnSpPr>
          <p:nvPr/>
        </p:nvCxnSpPr>
        <p:spPr>
          <a:xfrm>
            <a:off x="1096198" y="2658501"/>
            <a:ext cx="5241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Content Placeholder 4" descr="Web cam">
            <a:extLst>
              <a:ext uri="{FF2B5EF4-FFF2-40B4-BE49-F238E27FC236}">
                <a16:creationId xmlns:a16="http://schemas.microsoft.com/office/drawing/2014/main" id="{235B78C9-D6E1-441F-8D78-AF93043C43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6226" y="2174655"/>
            <a:ext cx="990388" cy="990388"/>
          </a:xfrm>
          <a:prstGeom prst="rect">
            <a:avLst/>
          </a:prstGeom>
        </p:spPr>
      </p:pic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BE0E8FA3-90AA-46A9-A0B2-3E113518C2E6}"/>
              </a:ext>
            </a:extLst>
          </p:cNvPr>
          <p:cNvSpPr/>
          <p:nvPr/>
        </p:nvSpPr>
        <p:spPr>
          <a:xfrm>
            <a:off x="359415" y="1048592"/>
            <a:ext cx="2371895" cy="3532725"/>
          </a:xfrm>
          <a:prstGeom prst="roundRect">
            <a:avLst/>
          </a:prstGeom>
          <a:noFill/>
          <a:ln w="12700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3BCE659-9409-468A-99ED-1BA5182BC877}"/>
              </a:ext>
            </a:extLst>
          </p:cNvPr>
          <p:cNvSpPr txBox="1"/>
          <p:nvPr/>
        </p:nvSpPr>
        <p:spPr>
          <a:xfrm>
            <a:off x="750867" y="4276849"/>
            <a:ext cx="156050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/>
              <a:t>(simulated)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4F9E4C8-124A-4502-A3F8-FAC0789F27DA}"/>
              </a:ext>
            </a:extLst>
          </p:cNvPr>
          <p:cNvCxnSpPr>
            <a:cxnSpLocks/>
          </p:cNvCxnSpPr>
          <p:nvPr/>
        </p:nvCxnSpPr>
        <p:spPr>
          <a:xfrm>
            <a:off x="1096198" y="3693641"/>
            <a:ext cx="5241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Content Placeholder 4" descr="Web cam">
            <a:extLst>
              <a:ext uri="{FF2B5EF4-FFF2-40B4-BE49-F238E27FC236}">
                <a16:creationId xmlns:a16="http://schemas.microsoft.com/office/drawing/2014/main" id="{AF59EED3-E701-4FE8-B8FD-4D44CD7811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6226" y="3235195"/>
            <a:ext cx="990388" cy="990388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18E8BBF-D9F6-4013-9C30-E88B046B38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7701" y="1375651"/>
            <a:ext cx="959167" cy="54487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5487ADA-7E39-4F92-9B43-836DD47503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7114" y="2410279"/>
            <a:ext cx="959167" cy="54809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D5491CB9-A7D8-4212-B631-FBB19219AA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7114" y="3425281"/>
            <a:ext cx="987359" cy="558281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15E12D-0604-46C1-A0BA-C2E5547FFD3D}"/>
              </a:ext>
            </a:extLst>
          </p:cNvPr>
          <p:cNvGrpSpPr/>
          <p:nvPr/>
        </p:nvGrpSpPr>
        <p:grpSpPr>
          <a:xfrm>
            <a:off x="8058214" y="2394061"/>
            <a:ext cx="3975265" cy="4539067"/>
            <a:chOff x="6043660" y="1795546"/>
            <a:chExt cx="2981449" cy="3404300"/>
          </a:xfrm>
        </p:grpSpPr>
        <p:pic>
          <p:nvPicPr>
            <p:cNvPr id="35" name="Graphic 34" descr="Television">
              <a:extLst>
                <a:ext uri="{FF2B5EF4-FFF2-40B4-BE49-F238E27FC236}">
                  <a16:creationId xmlns:a16="http://schemas.microsoft.com/office/drawing/2014/main" id="{A46D5ED3-885D-4104-8CA3-E9ECBA640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043660" y="1795546"/>
              <a:ext cx="2981449" cy="3404300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5AC65181-92F8-4AAF-A019-318527470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71743" y="2548824"/>
              <a:ext cx="2332932" cy="1544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75014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B2EA8B9-513E-4161-A08A-D8ACEDC680F1}"/>
              </a:ext>
            </a:extLst>
          </p:cNvPr>
          <p:cNvSpPr/>
          <p:nvPr/>
        </p:nvSpPr>
        <p:spPr>
          <a:xfrm>
            <a:off x="3357321" y="1280818"/>
            <a:ext cx="4787601" cy="1862293"/>
          </a:xfrm>
          <a:prstGeom prst="roundRect">
            <a:avLst/>
          </a:prstGeom>
          <a:solidFill>
            <a:schemeClr val="bg1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FEA83-46EE-42FC-ACD5-1AA318E5814A}"/>
              </a:ext>
            </a:extLst>
          </p:cNvPr>
          <p:cNvSpPr txBox="1"/>
          <p:nvPr/>
        </p:nvSpPr>
        <p:spPr>
          <a:xfrm>
            <a:off x="3907268" y="1446767"/>
            <a:ext cx="368770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/>
              <a:t>Streaming Data Platform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A4BE473-23DB-48E8-8564-C0B7DE6EEB24}"/>
              </a:ext>
            </a:extLst>
          </p:cNvPr>
          <p:cNvSpPr/>
          <p:nvPr/>
        </p:nvSpPr>
        <p:spPr>
          <a:xfrm>
            <a:off x="6020545" y="2022677"/>
            <a:ext cx="1731415" cy="893239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133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6" name="Picture 2" descr="Apache Flink - Wikipedia">
            <a:extLst>
              <a:ext uri="{FF2B5EF4-FFF2-40B4-BE49-F238E27FC236}">
                <a16:creationId xmlns:a16="http://schemas.microsoft.com/office/drawing/2014/main" id="{E97D1C3E-349F-4887-904B-E1E243917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3975" y="2080585"/>
            <a:ext cx="1461675" cy="71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1430000" cy="517064"/>
          </a:xfrm>
        </p:spPr>
        <p:txBody>
          <a:bodyPr/>
          <a:lstStyle/>
          <a:p>
            <a:r>
              <a:rPr lang="en-US" dirty="0"/>
              <a:t>Using Flink to Read and Write Streams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0427452-7335-454E-9032-2D2272DEBB7C}"/>
              </a:ext>
            </a:extLst>
          </p:cNvPr>
          <p:cNvCxnSpPr>
            <a:cxnSpLocks/>
            <a:stCxn id="67" idx="3"/>
          </p:cNvCxnSpPr>
          <p:nvPr/>
        </p:nvCxnSpPr>
        <p:spPr>
          <a:xfrm>
            <a:off x="7751959" y="3926569"/>
            <a:ext cx="39296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1B9321BF-C327-4B07-B154-EFCA63E2C098}"/>
              </a:ext>
            </a:extLst>
          </p:cNvPr>
          <p:cNvSpPr/>
          <p:nvPr/>
        </p:nvSpPr>
        <p:spPr>
          <a:xfrm>
            <a:off x="3836671" y="3472390"/>
            <a:ext cx="1651997" cy="88268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67" dirty="0">
                <a:solidFill>
                  <a:srgbClr val="000000"/>
                </a:solidFill>
                <a:latin typeface="Arial"/>
              </a:rPr>
              <a:t>Long Term Storage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8E15760-365E-4EA5-8C72-122EE6BBFE82}"/>
              </a:ext>
            </a:extLst>
          </p:cNvPr>
          <p:cNvSpPr/>
          <p:nvPr/>
        </p:nvSpPr>
        <p:spPr>
          <a:xfrm>
            <a:off x="6057900" y="3498065"/>
            <a:ext cx="1694059" cy="857008"/>
          </a:xfrm>
          <a:prstGeom prst="rect">
            <a:avLst/>
          </a:prstGeom>
          <a:solidFill>
            <a:srgbClr val="F57C0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67" dirty="0">
                <a:solidFill>
                  <a:srgbClr val="000000"/>
                </a:solidFill>
                <a:latin typeface="Arial"/>
              </a:rPr>
              <a:t>Jupyter Notebook Server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4389CDD-15B5-4FEB-AE23-45FFC8D26D97}"/>
              </a:ext>
            </a:extLst>
          </p:cNvPr>
          <p:cNvCxnSpPr>
            <a:cxnSpLocks/>
            <a:stCxn id="49" idx="3"/>
          </p:cNvCxnSpPr>
          <p:nvPr/>
        </p:nvCxnSpPr>
        <p:spPr>
          <a:xfrm>
            <a:off x="2586867" y="1648089"/>
            <a:ext cx="1157776" cy="62670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7F22D57-38F7-4A4B-832C-95D412B82B9D}"/>
              </a:ext>
            </a:extLst>
          </p:cNvPr>
          <p:cNvCxnSpPr>
            <a:cxnSpLocks/>
            <a:stCxn id="50" idx="3"/>
          </p:cNvCxnSpPr>
          <p:nvPr/>
        </p:nvCxnSpPr>
        <p:spPr>
          <a:xfrm flipV="1">
            <a:off x="2576280" y="2455124"/>
            <a:ext cx="1188067" cy="22920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27A8081E-9F37-437A-818A-6F24809BA57A}"/>
              </a:ext>
            </a:extLst>
          </p:cNvPr>
          <p:cNvCxnSpPr>
            <a:cxnSpLocks/>
          </p:cNvCxnSpPr>
          <p:nvPr/>
        </p:nvCxnSpPr>
        <p:spPr>
          <a:xfrm>
            <a:off x="4350704" y="2921986"/>
            <a:ext cx="0" cy="5504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49908563-3248-46DC-9622-A55426E047BB}"/>
              </a:ext>
            </a:extLst>
          </p:cNvPr>
          <p:cNvCxnSpPr>
            <a:cxnSpLocks/>
          </p:cNvCxnSpPr>
          <p:nvPr/>
        </p:nvCxnSpPr>
        <p:spPr>
          <a:xfrm flipV="1">
            <a:off x="4995137" y="2910141"/>
            <a:ext cx="0" cy="56224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9D8008D-3CA6-4201-8929-E222B56DF8FB}"/>
              </a:ext>
            </a:extLst>
          </p:cNvPr>
          <p:cNvCxnSpPr>
            <a:cxnSpLocks/>
          </p:cNvCxnSpPr>
          <p:nvPr/>
        </p:nvCxnSpPr>
        <p:spPr>
          <a:xfrm>
            <a:off x="5237277" y="2873049"/>
            <a:ext cx="765425" cy="73909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9E7F4B5-A567-4D72-AE66-F2606B1307E9}"/>
              </a:ext>
            </a:extLst>
          </p:cNvPr>
          <p:cNvCxnSpPr>
            <a:cxnSpLocks/>
            <a:stCxn id="51" idx="3"/>
          </p:cNvCxnSpPr>
          <p:nvPr/>
        </p:nvCxnSpPr>
        <p:spPr>
          <a:xfrm flipV="1">
            <a:off x="2604472" y="2676981"/>
            <a:ext cx="1140171" cy="10274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AutoShape 4" descr="https://landscape.cncf.io/logos/pravega.svg">
            <a:extLst>
              <a:ext uri="{FF2B5EF4-FFF2-40B4-BE49-F238E27FC236}">
                <a16:creationId xmlns:a16="http://schemas.microsoft.com/office/drawing/2014/main" id="{E9ACE928-40B5-4EA9-BBB6-3AF4485DC05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94095" y="-433260"/>
            <a:ext cx="490264" cy="490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F8664A0-9AD7-48C9-8ED5-FE595A2FE04A}"/>
              </a:ext>
            </a:extLst>
          </p:cNvPr>
          <p:cNvSpPr/>
          <p:nvPr/>
        </p:nvSpPr>
        <p:spPr>
          <a:xfrm>
            <a:off x="3757255" y="2027455"/>
            <a:ext cx="1731413" cy="883679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dirty="0">
                <a:solidFill>
                  <a:srgbClr val="000000"/>
                </a:solidFill>
                <a:latin typeface="Arial"/>
              </a:rPr>
              <a:t>Pravega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5F9C175-E0AC-4751-A14B-454C3D584BD8}"/>
              </a:ext>
            </a:extLst>
          </p:cNvPr>
          <p:cNvCxnSpPr>
            <a:cxnSpLocks/>
          </p:cNvCxnSpPr>
          <p:nvPr/>
        </p:nvCxnSpPr>
        <p:spPr>
          <a:xfrm>
            <a:off x="5488669" y="2350996"/>
            <a:ext cx="5140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5BF3D49-8FF6-4131-9D45-4D7D0DFC9712}"/>
              </a:ext>
            </a:extLst>
          </p:cNvPr>
          <p:cNvCxnSpPr>
            <a:cxnSpLocks/>
          </p:cNvCxnSpPr>
          <p:nvPr/>
        </p:nvCxnSpPr>
        <p:spPr>
          <a:xfrm flipH="1">
            <a:off x="5488669" y="2600779"/>
            <a:ext cx="51403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C5E4521-E63C-4186-86F6-8DEB3E3EACD0}"/>
              </a:ext>
            </a:extLst>
          </p:cNvPr>
          <p:cNvCxnSpPr>
            <a:cxnSpLocks/>
          </p:cNvCxnSpPr>
          <p:nvPr/>
        </p:nvCxnSpPr>
        <p:spPr>
          <a:xfrm>
            <a:off x="1097421" y="1615960"/>
            <a:ext cx="5241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Content Placeholder 4" descr="Web cam">
            <a:extLst>
              <a:ext uri="{FF2B5EF4-FFF2-40B4-BE49-F238E27FC236}">
                <a16:creationId xmlns:a16="http://schemas.microsoft.com/office/drawing/2014/main" id="{1CD8436C-0BC1-4692-A97E-4069AA577D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7449" y="1144814"/>
            <a:ext cx="990388" cy="990388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7D7F81C-E92C-4A38-832A-6AD902916937}"/>
              </a:ext>
            </a:extLst>
          </p:cNvPr>
          <p:cNvCxnSpPr>
            <a:cxnSpLocks/>
          </p:cNvCxnSpPr>
          <p:nvPr/>
        </p:nvCxnSpPr>
        <p:spPr>
          <a:xfrm>
            <a:off x="1096198" y="2658501"/>
            <a:ext cx="5241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Content Placeholder 4" descr="Web cam">
            <a:extLst>
              <a:ext uri="{FF2B5EF4-FFF2-40B4-BE49-F238E27FC236}">
                <a16:creationId xmlns:a16="http://schemas.microsoft.com/office/drawing/2014/main" id="{235B78C9-D6E1-441F-8D78-AF93043C43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6226" y="2174655"/>
            <a:ext cx="990388" cy="990388"/>
          </a:xfrm>
          <a:prstGeom prst="rect">
            <a:avLst/>
          </a:prstGeom>
        </p:spPr>
      </p:pic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BE0E8FA3-90AA-46A9-A0B2-3E113518C2E6}"/>
              </a:ext>
            </a:extLst>
          </p:cNvPr>
          <p:cNvSpPr/>
          <p:nvPr/>
        </p:nvSpPr>
        <p:spPr>
          <a:xfrm>
            <a:off x="359415" y="1048592"/>
            <a:ext cx="2371895" cy="3532725"/>
          </a:xfrm>
          <a:prstGeom prst="roundRect">
            <a:avLst/>
          </a:prstGeom>
          <a:noFill/>
          <a:ln w="12700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3BCE659-9409-468A-99ED-1BA5182BC877}"/>
              </a:ext>
            </a:extLst>
          </p:cNvPr>
          <p:cNvSpPr txBox="1"/>
          <p:nvPr/>
        </p:nvSpPr>
        <p:spPr>
          <a:xfrm>
            <a:off x="750867" y="4276849"/>
            <a:ext cx="156050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/>
              <a:t>(simulated)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4F9E4C8-124A-4502-A3F8-FAC0789F27DA}"/>
              </a:ext>
            </a:extLst>
          </p:cNvPr>
          <p:cNvCxnSpPr>
            <a:cxnSpLocks/>
          </p:cNvCxnSpPr>
          <p:nvPr/>
        </p:nvCxnSpPr>
        <p:spPr>
          <a:xfrm>
            <a:off x="1096198" y="3693641"/>
            <a:ext cx="5241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Content Placeholder 4" descr="Web cam">
            <a:extLst>
              <a:ext uri="{FF2B5EF4-FFF2-40B4-BE49-F238E27FC236}">
                <a16:creationId xmlns:a16="http://schemas.microsoft.com/office/drawing/2014/main" id="{AF59EED3-E701-4FE8-B8FD-4D44CD7811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6226" y="3235195"/>
            <a:ext cx="990388" cy="990388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18E8BBF-D9F6-4013-9C30-E88B046B38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7701" y="1375651"/>
            <a:ext cx="959167" cy="54487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5487ADA-7E39-4F92-9B43-836DD47503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7114" y="2410279"/>
            <a:ext cx="959167" cy="54809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D5491CB9-A7D8-4212-B631-FBB19219AA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17114" y="3425281"/>
            <a:ext cx="987359" cy="55828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8537E14-EAF4-4A8D-928E-6B5DEFF4ED2B}"/>
              </a:ext>
            </a:extLst>
          </p:cNvPr>
          <p:cNvGrpSpPr/>
          <p:nvPr/>
        </p:nvGrpSpPr>
        <p:grpSpPr>
          <a:xfrm>
            <a:off x="8058214" y="2394061"/>
            <a:ext cx="3975265" cy="4539067"/>
            <a:chOff x="6043660" y="1795546"/>
            <a:chExt cx="2981449" cy="340430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FDD0F95-9624-4C05-81F2-495526F68BF0}"/>
                </a:ext>
              </a:extLst>
            </p:cNvPr>
            <p:cNvGrpSpPr/>
            <p:nvPr/>
          </p:nvGrpSpPr>
          <p:grpSpPr>
            <a:xfrm>
              <a:off x="6043660" y="1795546"/>
              <a:ext cx="2981449" cy="3404300"/>
              <a:chOff x="5996035" y="1795546"/>
              <a:chExt cx="2981449" cy="3404300"/>
            </a:xfrm>
          </p:grpSpPr>
          <p:pic>
            <p:nvPicPr>
              <p:cNvPr id="35" name="Graphic 34" descr="Television">
                <a:extLst>
                  <a:ext uri="{FF2B5EF4-FFF2-40B4-BE49-F238E27FC236}">
                    <a16:creationId xmlns:a16="http://schemas.microsoft.com/office/drawing/2014/main" id="{A46D5ED3-885D-4104-8CA3-E9ECBA64091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5996035" y="1795546"/>
                <a:ext cx="2981449" cy="3404300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7E97FC02-0AAC-4580-B146-D1FF50F957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85500" y="2534885"/>
                <a:ext cx="2421589" cy="1590489"/>
              </a:xfrm>
              <a:prstGeom prst="rect">
                <a:avLst/>
              </a:prstGeom>
            </p:spPr>
          </p:pic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AE382CE-8E23-4BB1-8467-B0B4DA742761}"/>
                </a:ext>
              </a:extLst>
            </p:cNvPr>
            <p:cNvSpPr/>
            <p:nvPr/>
          </p:nvSpPr>
          <p:spPr>
            <a:xfrm>
              <a:off x="6333125" y="3428729"/>
              <a:ext cx="2421589" cy="45719"/>
            </a:xfrm>
            <a:prstGeom prst="rect">
              <a:avLst/>
            </a:prstGeom>
            <a:solidFill>
              <a:schemeClr val="tx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2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F5493F7-8857-4591-B068-84466F1B616E}"/>
                </a:ext>
              </a:extLst>
            </p:cNvPr>
            <p:cNvSpPr/>
            <p:nvPr/>
          </p:nvSpPr>
          <p:spPr>
            <a:xfrm>
              <a:off x="7505700" y="2770231"/>
              <a:ext cx="57150" cy="1355143"/>
            </a:xfrm>
            <a:prstGeom prst="rect">
              <a:avLst/>
            </a:prstGeom>
            <a:solidFill>
              <a:schemeClr val="tx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1905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Multi-Video Grid Flink Job</a:t>
            </a:r>
          </a:p>
        </p:txBody>
      </p:sp>
      <p:sp>
        <p:nvSpPr>
          <p:cNvPr id="58" name="Scroll: Vertical 57">
            <a:extLst>
              <a:ext uri="{FF2B5EF4-FFF2-40B4-BE49-F238E27FC236}">
                <a16:creationId xmlns:a16="http://schemas.microsoft.com/office/drawing/2014/main" id="{07096C50-AA71-4620-9CF7-8C344768908F}"/>
              </a:ext>
            </a:extLst>
          </p:cNvPr>
          <p:cNvSpPr/>
          <p:nvPr/>
        </p:nvSpPr>
        <p:spPr>
          <a:xfrm>
            <a:off x="3285797" y="1210026"/>
            <a:ext cx="1810904" cy="1186748"/>
          </a:xfrm>
          <a:prstGeom prst="verticalScroll">
            <a:avLst/>
          </a:prstGeom>
          <a:solidFill>
            <a:schemeClr val="bg1">
              <a:lumMod val="60000"/>
              <a:lumOff val="4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dirty="0">
                <a:solidFill>
                  <a:srgbClr val="000000"/>
                </a:solidFill>
                <a:latin typeface="Arial"/>
              </a:rPr>
              <a:t>Original Video Stream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F4787C2-75C7-41DD-95A8-E9E06133F98E}"/>
              </a:ext>
            </a:extLst>
          </p:cNvPr>
          <p:cNvSpPr/>
          <p:nvPr/>
        </p:nvSpPr>
        <p:spPr>
          <a:xfrm>
            <a:off x="5536256" y="1210026"/>
            <a:ext cx="1756441" cy="1186748"/>
          </a:xfrm>
          <a:prstGeom prst="rect">
            <a:avLst/>
          </a:prstGeom>
          <a:solidFill>
            <a:srgbClr val="FFC00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dirty="0">
                <a:solidFill>
                  <a:srgbClr val="000000"/>
                </a:solidFill>
                <a:latin typeface="Arial"/>
              </a:rPr>
              <a:t>Multi-Video Grid Flink Job</a:t>
            </a:r>
          </a:p>
        </p:txBody>
      </p:sp>
      <p:sp>
        <p:nvSpPr>
          <p:cNvPr id="60" name="Scroll: Vertical 59">
            <a:extLst>
              <a:ext uri="{FF2B5EF4-FFF2-40B4-BE49-F238E27FC236}">
                <a16:creationId xmlns:a16="http://schemas.microsoft.com/office/drawing/2014/main" id="{DE6DDA0B-3BD8-40EB-AE4A-C7209E39378D}"/>
              </a:ext>
            </a:extLst>
          </p:cNvPr>
          <p:cNvSpPr/>
          <p:nvPr/>
        </p:nvSpPr>
        <p:spPr>
          <a:xfrm>
            <a:off x="7732069" y="1216618"/>
            <a:ext cx="1810904" cy="1186748"/>
          </a:xfrm>
          <a:prstGeom prst="verticalScroll">
            <a:avLst/>
          </a:prstGeom>
          <a:solidFill>
            <a:schemeClr val="bg1">
              <a:lumMod val="60000"/>
              <a:lumOff val="4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dirty="0">
                <a:solidFill>
                  <a:srgbClr val="000000"/>
                </a:solidFill>
                <a:latin typeface="Arial"/>
              </a:rPr>
              <a:t>Grid Video Stream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797E6D5-2D7A-499E-A060-1CD00EB1FA70}"/>
              </a:ext>
            </a:extLst>
          </p:cNvPr>
          <p:cNvCxnSpPr>
            <a:cxnSpLocks/>
            <a:stCxn id="58" idx="3"/>
            <a:endCxn id="59" idx="1"/>
          </p:cNvCxnSpPr>
          <p:nvPr/>
        </p:nvCxnSpPr>
        <p:spPr>
          <a:xfrm>
            <a:off x="4948358" y="1803400"/>
            <a:ext cx="58789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3B56B14-15AD-4786-880A-AD986A3C4356}"/>
              </a:ext>
            </a:extLst>
          </p:cNvPr>
          <p:cNvCxnSpPr>
            <a:cxnSpLocks/>
            <a:stCxn id="59" idx="3"/>
            <a:endCxn id="60" idx="1"/>
          </p:cNvCxnSpPr>
          <p:nvPr/>
        </p:nvCxnSpPr>
        <p:spPr>
          <a:xfrm>
            <a:off x="7292696" y="1803400"/>
            <a:ext cx="587717" cy="659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F230E02-0260-4637-9D73-12446EEE68E8}"/>
              </a:ext>
            </a:extLst>
          </p:cNvPr>
          <p:cNvCxnSpPr>
            <a:cxnSpLocks/>
            <a:stCxn id="60" idx="3"/>
            <a:endCxn id="52" idx="1"/>
          </p:cNvCxnSpPr>
          <p:nvPr/>
        </p:nvCxnSpPr>
        <p:spPr>
          <a:xfrm flipV="1">
            <a:off x="9394630" y="1806696"/>
            <a:ext cx="502453" cy="329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A86B7124-6407-4372-90B6-492153B9600D}"/>
              </a:ext>
            </a:extLst>
          </p:cNvPr>
          <p:cNvSpPr txBox="1"/>
          <p:nvPr/>
        </p:nvSpPr>
        <p:spPr>
          <a:xfrm>
            <a:off x="3560402" y="2706201"/>
            <a:ext cx="4127497" cy="19693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b="1" dirty="0">
                <a:solidFill>
                  <a:srgbClr val="444444"/>
                </a:solidFill>
              </a:rPr>
              <a:t>Flink Job:</a:t>
            </a:r>
          </a:p>
          <a:p>
            <a:pPr marL="304784" indent="-304784" defTabSz="121913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rgbClr val="444444"/>
                </a:solidFill>
              </a:rPr>
              <a:t>Align videos by time window</a:t>
            </a:r>
          </a:p>
          <a:p>
            <a:pPr marL="304784" indent="-304784" defTabSz="121913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rgbClr val="444444"/>
                </a:solidFill>
                <a:latin typeface="Arial" panose="020B0604020202020204" pitchFamily="34" charset="0"/>
              </a:rPr>
              <a:t>Decode images</a:t>
            </a:r>
          </a:p>
          <a:p>
            <a:pPr marL="304784" indent="-304784" defTabSz="121913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rgbClr val="444444"/>
                </a:solidFill>
                <a:latin typeface="Arial" panose="020B0604020202020204" pitchFamily="34" charset="0"/>
              </a:rPr>
              <a:t>Resize images</a:t>
            </a:r>
          </a:p>
          <a:p>
            <a:pPr marL="304784" indent="-304784" defTabSz="121913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rgbClr val="444444"/>
                </a:solidFill>
                <a:latin typeface="Arial" panose="020B0604020202020204" pitchFamily="34" charset="0"/>
              </a:rPr>
              <a:t>Encode images</a:t>
            </a:r>
          </a:p>
          <a:p>
            <a:pPr marL="304784" indent="-304784" defTabSz="121913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133" b="1" dirty="0">
                <a:solidFill>
                  <a:srgbClr val="444444"/>
                </a:solidFill>
                <a:latin typeface="Arial" panose="020B0604020202020204" pitchFamily="34" charset="0"/>
              </a:rPr>
              <a:t>All parallelized and in order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F95B5B7-A8EA-4735-BA83-1CE0654F658F}"/>
              </a:ext>
            </a:extLst>
          </p:cNvPr>
          <p:cNvCxnSpPr>
            <a:cxnSpLocks/>
          </p:cNvCxnSpPr>
          <p:nvPr/>
        </p:nvCxnSpPr>
        <p:spPr>
          <a:xfrm>
            <a:off x="1097421" y="1615960"/>
            <a:ext cx="5241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Content Placeholder 4" descr="Web cam">
            <a:extLst>
              <a:ext uri="{FF2B5EF4-FFF2-40B4-BE49-F238E27FC236}">
                <a16:creationId xmlns:a16="http://schemas.microsoft.com/office/drawing/2014/main" id="{D9FF5D28-D08E-42FC-B321-58094D0DD1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7449" y="1144814"/>
            <a:ext cx="990388" cy="990388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2A44451-8B48-4E2D-AD48-55D5F8C0B69D}"/>
              </a:ext>
            </a:extLst>
          </p:cNvPr>
          <p:cNvCxnSpPr>
            <a:cxnSpLocks/>
          </p:cNvCxnSpPr>
          <p:nvPr/>
        </p:nvCxnSpPr>
        <p:spPr>
          <a:xfrm>
            <a:off x="1096198" y="2658501"/>
            <a:ext cx="5241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Content Placeholder 4" descr="Web cam">
            <a:extLst>
              <a:ext uri="{FF2B5EF4-FFF2-40B4-BE49-F238E27FC236}">
                <a16:creationId xmlns:a16="http://schemas.microsoft.com/office/drawing/2014/main" id="{4ECA4038-A974-4AE1-B2B6-9A0AEA48F9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6226" y="2174655"/>
            <a:ext cx="990388" cy="990388"/>
          </a:xfrm>
          <a:prstGeom prst="rect">
            <a:avLst/>
          </a:prstGeom>
        </p:spPr>
      </p:pic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BD27F48D-1192-432D-9843-6C65EE0F4A2C}"/>
              </a:ext>
            </a:extLst>
          </p:cNvPr>
          <p:cNvSpPr/>
          <p:nvPr/>
        </p:nvSpPr>
        <p:spPr>
          <a:xfrm>
            <a:off x="359415" y="1048592"/>
            <a:ext cx="2371895" cy="3532725"/>
          </a:xfrm>
          <a:prstGeom prst="roundRect">
            <a:avLst/>
          </a:prstGeom>
          <a:noFill/>
          <a:ln w="12700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7F7BAC2-B5E2-4260-884F-81CC18940521}"/>
              </a:ext>
            </a:extLst>
          </p:cNvPr>
          <p:cNvSpPr txBox="1"/>
          <p:nvPr/>
        </p:nvSpPr>
        <p:spPr>
          <a:xfrm>
            <a:off x="750867" y="4276849"/>
            <a:ext cx="156050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/>
              <a:t>(simulated)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9788518-B090-4297-8EFC-03A25EA727F2}"/>
              </a:ext>
            </a:extLst>
          </p:cNvPr>
          <p:cNvCxnSpPr>
            <a:cxnSpLocks/>
          </p:cNvCxnSpPr>
          <p:nvPr/>
        </p:nvCxnSpPr>
        <p:spPr>
          <a:xfrm>
            <a:off x="1096198" y="3693641"/>
            <a:ext cx="5241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Content Placeholder 4" descr="Web cam">
            <a:extLst>
              <a:ext uri="{FF2B5EF4-FFF2-40B4-BE49-F238E27FC236}">
                <a16:creationId xmlns:a16="http://schemas.microsoft.com/office/drawing/2014/main" id="{01214D03-5BEC-4BB9-B3FD-6518CDC85B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6226" y="3235195"/>
            <a:ext cx="990388" cy="99038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FCA0E1B-FBDD-4C83-BAC9-108BAB9027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7701" y="1375651"/>
            <a:ext cx="959167" cy="54487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E0B9DBE-E8DE-41B0-9561-A0ED932C62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7114" y="2410279"/>
            <a:ext cx="959167" cy="54809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421838B-2DF0-4695-B086-84EFF266C9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7114" y="3425281"/>
            <a:ext cx="987359" cy="558281"/>
          </a:xfrm>
          <a:prstGeom prst="rect">
            <a:avLst/>
          </a:prstGeom>
        </p:spPr>
      </p:pic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B00301B-A99D-4BBA-9AE5-267A78D883B3}"/>
              </a:ext>
            </a:extLst>
          </p:cNvPr>
          <p:cNvCxnSpPr>
            <a:cxnSpLocks/>
          </p:cNvCxnSpPr>
          <p:nvPr/>
        </p:nvCxnSpPr>
        <p:spPr>
          <a:xfrm flipV="1">
            <a:off x="2592538" y="1576672"/>
            <a:ext cx="841604" cy="2267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F5CFDF4-9E16-4E1C-A811-F3BD731F55FF}"/>
              </a:ext>
            </a:extLst>
          </p:cNvPr>
          <p:cNvCxnSpPr>
            <a:cxnSpLocks/>
            <a:stCxn id="46" idx="3"/>
            <a:endCxn id="58" idx="1"/>
          </p:cNvCxnSpPr>
          <p:nvPr/>
        </p:nvCxnSpPr>
        <p:spPr>
          <a:xfrm flipV="1">
            <a:off x="2576280" y="1803401"/>
            <a:ext cx="857861" cy="88092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30D81BE-8677-4BED-8DDE-3D0EDC9B6355}"/>
              </a:ext>
            </a:extLst>
          </p:cNvPr>
          <p:cNvCxnSpPr>
            <a:cxnSpLocks/>
          </p:cNvCxnSpPr>
          <p:nvPr/>
        </p:nvCxnSpPr>
        <p:spPr>
          <a:xfrm flipV="1">
            <a:off x="2591315" y="2066251"/>
            <a:ext cx="799967" cy="15980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7A43486-89FB-4577-8CA0-D424A34BE5AD}"/>
              </a:ext>
            </a:extLst>
          </p:cNvPr>
          <p:cNvCxnSpPr>
            <a:cxnSpLocks/>
            <a:stCxn id="52" idx="2"/>
          </p:cNvCxnSpPr>
          <p:nvPr/>
        </p:nvCxnSpPr>
        <p:spPr>
          <a:xfrm>
            <a:off x="10744112" y="2403366"/>
            <a:ext cx="0" cy="65733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9F0FA93E-E63E-48FE-9405-A4036E9DAE0B}"/>
              </a:ext>
            </a:extLst>
          </p:cNvPr>
          <p:cNvSpPr/>
          <p:nvPr/>
        </p:nvSpPr>
        <p:spPr>
          <a:xfrm>
            <a:off x="9897083" y="1210026"/>
            <a:ext cx="1694059" cy="1193340"/>
          </a:xfrm>
          <a:prstGeom prst="rect">
            <a:avLst/>
          </a:prstGeom>
          <a:solidFill>
            <a:srgbClr val="F57C0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dirty="0">
                <a:solidFill>
                  <a:srgbClr val="000000"/>
                </a:solidFill>
                <a:latin typeface="Arial"/>
              </a:rPr>
              <a:t>Jupyter Notebook Server</a:t>
            </a: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709D312-FF33-4BF7-877C-92AA1E1C85FE}"/>
              </a:ext>
            </a:extLst>
          </p:cNvPr>
          <p:cNvGrpSpPr/>
          <p:nvPr/>
        </p:nvGrpSpPr>
        <p:grpSpPr>
          <a:xfrm>
            <a:off x="8058214" y="2394061"/>
            <a:ext cx="3975265" cy="4539067"/>
            <a:chOff x="6043660" y="1795546"/>
            <a:chExt cx="2981449" cy="3404300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5EEF180E-6430-42B5-A1AB-70B4DF30B2B8}"/>
                </a:ext>
              </a:extLst>
            </p:cNvPr>
            <p:cNvGrpSpPr/>
            <p:nvPr/>
          </p:nvGrpSpPr>
          <p:grpSpPr>
            <a:xfrm>
              <a:off x="6043660" y="1795546"/>
              <a:ext cx="2981449" cy="3404300"/>
              <a:chOff x="5996035" y="1795546"/>
              <a:chExt cx="2981449" cy="3404300"/>
            </a:xfrm>
          </p:grpSpPr>
          <p:pic>
            <p:nvPicPr>
              <p:cNvPr id="94" name="Graphic 93" descr="Television">
                <a:extLst>
                  <a:ext uri="{FF2B5EF4-FFF2-40B4-BE49-F238E27FC236}">
                    <a16:creationId xmlns:a16="http://schemas.microsoft.com/office/drawing/2014/main" id="{BFDFCFD1-B94C-44EA-8880-B301D65684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5996035" y="1795546"/>
                <a:ext cx="2981449" cy="3404300"/>
              </a:xfrm>
              <a:prstGeom prst="rect">
                <a:avLst/>
              </a:prstGeom>
            </p:spPr>
          </p:pic>
          <p:pic>
            <p:nvPicPr>
              <p:cNvPr id="95" name="Picture 94">
                <a:extLst>
                  <a:ext uri="{FF2B5EF4-FFF2-40B4-BE49-F238E27FC236}">
                    <a16:creationId xmlns:a16="http://schemas.microsoft.com/office/drawing/2014/main" id="{897800D3-4378-4DBA-990C-34119FCD1D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285500" y="2534885"/>
                <a:ext cx="2421589" cy="1590489"/>
              </a:xfrm>
              <a:prstGeom prst="rect">
                <a:avLst/>
              </a:prstGeom>
            </p:spPr>
          </p:pic>
        </p:grp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187F5DF-A692-4EDE-8AAA-A37B5EC3F5BD}"/>
                </a:ext>
              </a:extLst>
            </p:cNvPr>
            <p:cNvSpPr/>
            <p:nvPr/>
          </p:nvSpPr>
          <p:spPr>
            <a:xfrm>
              <a:off x="6333125" y="3428729"/>
              <a:ext cx="2421589" cy="45719"/>
            </a:xfrm>
            <a:prstGeom prst="rect">
              <a:avLst/>
            </a:prstGeom>
            <a:solidFill>
              <a:schemeClr val="tx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2"/>
                </a:solidFill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CD8D9D53-8EA5-4F99-B93B-DC83985FB98F}"/>
                </a:ext>
              </a:extLst>
            </p:cNvPr>
            <p:cNvSpPr/>
            <p:nvPr/>
          </p:nvSpPr>
          <p:spPr>
            <a:xfrm>
              <a:off x="7505700" y="2770231"/>
              <a:ext cx="57150" cy="1355143"/>
            </a:xfrm>
            <a:prstGeom prst="rect">
              <a:avLst/>
            </a:prstGeom>
            <a:solidFill>
              <a:schemeClr val="tx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984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 Flink Job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401D42D-2AFA-4092-B176-51B5752BD244}"/>
              </a:ext>
            </a:extLst>
          </p:cNvPr>
          <p:cNvCxnSpPr>
            <a:cxnSpLocks/>
          </p:cNvCxnSpPr>
          <p:nvPr/>
        </p:nvCxnSpPr>
        <p:spPr>
          <a:xfrm>
            <a:off x="1566193" y="2273231"/>
            <a:ext cx="5241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761C179-778A-4963-B0BD-B3D0CEB6EE07}"/>
              </a:ext>
            </a:extLst>
          </p:cNvPr>
          <p:cNvSpPr/>
          <p:nvPr/>
        </p:nvSpPr>
        <p:spPr>
          <a:xfrm>
            <a:off x="828187" y="1693163"/>
            <a:ext cx="2371895" cy="3532725"/>
          </a:xfrm>
          <a:prstGeom prst="roundRect">
            <a:avLst/>
          </a:prstGeom>
          <a:noFill/>
          <a:ln w="12700">
            <a:solidFill>
              <a:schemeClr val="bg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2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0E77EF2-6721-4C63-8CB1-2BBFE159CE08}"/>
              </a:ext>
            </a:extLst>
          </p:cNvPr>
          <p:cNvSpPr txBox="1"/>
          <p:nvPr/>
        </p:nvSpPr>
        <p:spPr>
          <a:xfrm>
            <a:off x="1203288" y="4836051"/>
            <a:ext cx="156050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/>
              <a:t>(simulated)</a:t>
            </a:r>
          </a:p>
        </p:txBody>
      </p:sp>
      <p:pic>
        <p:nvPicPr>
          <p:cNvPr id="34" name="Picture 2" descr="http://www.cvlibs.net/datasets/kitti/images/passat_sensors.jpg">
            <a:extLst>
              <a:ext uri="{FF2B5EF4-FFF2-40B4-BE49-F238E27FC236}">
                <a16:creationId xmlns:a16="http://schemas.microsoft.com/office/drawing/2014/main" id="{4BB1333E-4A1F-46B3-8486-7DF1B9339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837" y="1089983"/>
            <a:ext cx="1100761" cy="949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D667B415-5E9C-4CF0-9407-F1C246E61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424" y="2228589"/>
            <a:ext cx="2022241" cy="610863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D10929F-2FB9-4F97-92A3-672DB01FFA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217" y="2971703"/>
            <a:ext cx="2022241" cy="61286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D156F014-03D7-487A-A62B-384F88CDC8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1478" y="3748236"/>
            <a:ext cx="2022241" cy="613737"/>
          </a:xfrm>
          <a:prstGeom prst="rect">
            <a:avLst/>
          </a:prstGeom>
        </p:spPr>
      </p:pic>
      <p:sp>
        <p:nvSpPr>
          <p:cNvPr id="58" name="Scroll: Vertical 57">
            <a:extLst>
              <a:ext uri="{FF2B5EF4-FFF2-40B4-BE49-F238E27FC236}">
                <a16:creationId xmlns:a16="http://schemas.microsoft.com/office/drawing/2014/main" id="{07096C50-AA71-4620-9CF7-8C344768908F}"/>
              </a:ext>
            </a:extLst>
          </p:cNvPr>
          <p:cNvSpPr/>
          <p:nvPr/>
        </p:nvSpPr>
        <p:spPr>
          <a:xfrm>
            <a:off x="3641397" y="2264126"/>
            <a:ext cx="1810904" cy="1186748"/>
          </a:xfrm>
          <a:prstGeom prst="verticalScroll">
            <a:avLst/>
          </a:prstGeom>
          <a:solidFill>
            <a:schemeClr val="bg1">
              <a:lumMod val="60000"/>
              <a:lumOff val="4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dirty="0">
                <a:solidFill>
                  <a:srgbClr val="000000"/>
                </a:solidFill>
                <a:latin typeface="Arial"/>
              </a:rPr>
              <a:t>Raw Sensor Stream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F4787C2-75C7-41DD-95A8-E9E06133F98E}"/>
              </a:ext>
            </a:extLst>
          </p:cNvPr>
          <p:cNvSpPr/>
          <p:nvPr/>
        </p:nvSpPr>
        <p:spPr>
          <a:xfrm>
            <a:off x="5891856" y="2411805"/>
            <a:ext cx="1756441" cy="905004"/>
          </a:xfrm>
          <a:prstGeom prst="rect">
            <a:avLst/>
          </a:prstGeom>
          <a:solidFill>
            <a:srgbClr val="FFC00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dirty="0">
                <a:solidFill>
                  <a:srgbClr val="000000"/>
                </a:solidFill>
                <a:latin typeface="Arial"/>
              </a:rPr>
              <a:t>Object Detection</a:t>
            </a:r>
          </a:p>
        </p:txBody>
      </p:sp>
      <p:sp>
        <p:nvSpPr>
          <p:cNvPr id="60" name="Scroll: Vertical 59">
            <a:extLst>
              <a:ext uri="{FF2B5EF4-FFF2-40B4-BE49-F238E27FC236}">
                <a16:creationId xmlns:a16="http://schemas.microsoft.com/office/drawing/2014/main" id="{DE6DDA0B-3BD8-40EB-AE4A-C7209E39378D}"/>
              </a:ext>
            </a:extLst>
          </p:cNvPr>
          <p:cNvSpPr/>
          <p:nvPr/>
        </p:nvSpPr>
        <p:spPr>
          <a:xfrm>
            <a:off x="8087669" y="2270718"/>
            <a:ext cx="1810904" cy="1186748"/>
          </a:xfrm>
          <a:prstGeom prst="verticalScroll">
            <a:avLst/>
          </a:prstGeom>
          <a:solidFill>
            <a:schemeClr val="bg1">
              <a:lumMod val="60000"/>
              <a:lumOff val="4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dirty="0">
                <a:solidFill>
                  <a:srgbClr val="000000"/>
                </a:solidFill>
                <a:latin typeface="Arial"/>
              </a:rPr>
              <a:t>Enriched Sensor Stream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DE8C3E2-6A78-4797-97C3-9C62B5873200}"/>
              </a:ext>
            </a:extLst>
          </p:cNvPr>
          <p:cNvSpPr/>
          <p:nvPr/>
        </p:nvSpPr>
        <p:spPr>
          <a:xfrm>
            <a:off x="10283485" y="2353884"/>
            <a:ext cx="1620281" cy="1021061"/>
          </a:xfrm>
          <a:prstGeom prst="rect">
            <a:avLst/>
          </a:prstGeom>
          <a:solidFill>
            <a:srgbClr val="92D050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dirty="0">
                <a:solidFill>
                  <a:srgbClr val="000000"/>
                </a:solidFill>
                <a:latin typeface="Arial"/>
              </a:rPr>
              <a:t>Jupyter Notebook</a:t>
            </a:r>
          </a:p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133" dirty="0">
                <a:solidFill>
                  <a:srgbClr val="000000"/>
                </a:solidFill>
                <a:latin typeface="Arial"/>
              </a:rPr>
              <a:t>Server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797E6D5-2D7A-499E-A060-1CD00EB1FA70}"/>
              </a:ext>
            </a:extLst>
          </p:cNvPr>
          <p:cNvCxnSpPr>
            <a:cxnSpLocks/>
            <a:stCxn id="58" idx="3"/>
            <a:endCxn id="59" idx="1"/>
          </p:cNvCxnSpPr>
          <p:nvPr/>
        </p:nvCxnSpPr>
        <p:spPr>
          <a:xfrm>
            <a:off x="5303958" y="2857501"/>
            <a:ext cx="587897" cy="680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3B56B14-15AD-4786-880A-AD986A3C4356}"/>
              </a:ext>
            </a:extLst>
          </p:cNvPr>
          <p:cNvCxnSpPr>
            <a:cxnSpLocks/>
            <a:stCxn id="59" idx="3"/>
            <a:endCxn id="60" idx="1"/>
          </p:cNvCxnSpPr>
          <p:nvPr/>
        </p:nvCxnSpPr>
        <p:spPr>
          <a:xfrm flipV="1">
            <a:off x="7648296" y="2864093"/>
            <a:ext cx="587717" cy="21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F230E02-0260-4637-9D73-12446EEE68E8}"/>
              </a:ext>
            </a:extLst>
          </p:cNvPr>
          <p:cNvCxnSpPr>
            <a:cxnSpLocks/>
            <a:stCxn id="60" idx="3"/>
            <a:endCxn id="61" idx="1"/>
          </p:cNvCxnSpPr>
          <p:nvPr/>
        </p:nvCxnSpPr>
        <p:spPr>
          <a:xfrm>
            <a:off x="9750230" y="2864092"/>
            <a:ext cx="533255" cy="32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6BD8A1EF-2064-47FC-8D88-AF31E4C68030}"/>
              </a:ext>
            </a:extLst>
          </p:cNvPr>
          <p:cNvCxnSpPr>
            <a:cxnSpLocks/>
            <a:stCxn id="61" idx="2"/>
          </p:cNvCxnSpPr>
          <p:nvPr/>
        </p:nvCxnSpPr>
        <p:spPr>
          <a:xfrm>
            <a:off x="11093625" y="3374946"/>
            <a:ext cx="0" cy="6801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A86B7124-6407-4372-90B6-492153B9600D}"/>
              </a:ext>
            </a:extLst>
          </p:cNvPr>
          <p:cNvSpPr txBox="1"/>
          <p:nvPr/>
        </p:nvSpPr>
        <p:spPr>
          <a:xfrm>
            <a:off x="5657217" y="3450874"/>
            <a:ext cx="2864417" cy="13129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04784" indent="-304784" defTabSz="121913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rgbClr val="444444"/>
                </a:solidFill>
                <a:latin typeface="Arial" panose="020B0604020202020204" pitchFamily="34" charset="0"/>
              </a:rPr>
              <a:t>Flink job</a:t>
            </a:r>
          </a:p>
          <a:p>
            <a:pPr marL="304784" indent="-304784" defTabSz="121913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rgbClr val="444444"/>
                </a:solidFill>
                <a:latin typeface="Arial" panose="020B0604020202020204" pitchFamily="34" charset="0"/>
              </a:rPr>
              <a:t>GPU accelerated</a:t>
            </a:r>
          </a:p>
          <a:p>
            <a:pPr marL="304784" indent="-304784" defTabSz="121913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rgbClr val="444444"/>
                </a:solidFill>
                <a:latin typeface="Arial" panose="020B0604020202020204" pitchFamily="34" charset="0"/>
              </a:rPr>
              <a:t>TensorFlow</a:t>
            </a:r>
          </a:p>
          <a:p>
            <a:pPr marL="304784" indent="-304784" defTabSz="121913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rgbClr val="444444"/>
                </a:solidFill>
                <a:latin typeface="Arial" panose="020B0604020202020204" pitchFamily="34" charset="0"/>
              </a:rPr>
              <a:t>YOLO model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F39968F1-97AA-4FD1-99E0-9FD22AEB7D88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2994664" y="2534021"/>
            <a:ext cx="776768" cy="1527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625CB31E-1E00-4FFA-9D95-97D179A756E6}"/>
              </a:ext>
            </a:extLst>
          </p:cNvPr>
          <p:cNvCxnSpPr>
            <a:cxnSpLocks/>
            <a:stCxn id="36" idx="3"/>
            <a:endCxn id="58" idx="1"/>
          </p:cNvCxnSpPr>
          <p:nvPr/>
        </p:nvCxnSpPr>
        <p:spPr>
          <a:xfrm flipV="1">
            <a:off x="2984458" y="2857501"/>
            <a:ext cx="805284" cy="42063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BD3E5BC7-9373-4ED4-B325-545E49F75AF3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2983719" y="3028741"/>
            <a:ext cx="806023" cy="102636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Graphic 69" descr="Television">
            <a:extLst>
              <a:ext uri="{FF2B5EF4-FFF2-40B4-BE49-F238E27FC236}">
                <a16:creationId xmlns:a16="http://schemas.microsoft.com/office/drawing/2014/main" id="{19F2DF68-873A-4343-9141-5B617AC2E4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39303" y="3727982"/>
            <a:ext cx="2062197" cy="2354673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60ED581D-DA92-4AF9-A3E1-A65197C83C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70410" y="4282242"/>
            <a:ext cx="1604460" cy="1056820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00BAC30D-0B1C-4A5B-8197-0FA7A6972DF2}"/>
              </a:ext>
            </a:extLst>
          </p:cNvPr>
          <p:cNvSpPr/>
          <p:nvPr/>
        </p:nvSpPr>
        <p:spPr>
          <a:xfrm>
            <a:off x="3808927" y="3886733"/>
            <a:ext cx="1461675" cy="689417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67" dirty="0">
                <a:solidFill>
                  <a:srgbClr val="000000"/>
                </a:solidFill>
                <a:latin typeface="Arial"/>
              </a:rPr>
              <a:t>Long Term Storage</a:t>
            </a: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28FC60F5-C5C3-48E2-A9DC-CA31CEE2A7B7}"/>
              </a:ext>
            </a:extLst>
          </p:cNvPr>
          <p:cNvCxnSpPr>
            <a:cxnSpLocks/>
          </p:cNvCxnSpPr>
          <p:nvPr/>
        </p:nvCxnSpPr>
        <p:spPr>
          <a:xfrm>
            <a:off x="4223704" y="3480545"/>
            <a:ext cx="0" cy="3853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EF4F5152-BAC1-4B32-B12B-A6BA263944C7}"/>
              </a:ext>
            </a:extLst>
          </p:cNvPr>
          <p:cNvCxnSpPr>
            <a:cxnSpLocks/>
          </p:cNvCxnSpPr>
          <p:nvPr/>
        </p:nvCxnSpPr>
        <p:spPr>
          <a:xfrm flipV="1">
            <a:off x="4868137" y="3468699"/>
            <a:ext cx="0" cy="3971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7D664FD8-50B6-4114-BDCF-5D67D19C093D}"/>
              </a:ext>
            </a:extLst>
          </p:cNvPr>
          <p:cNvSpPr/>
          <p:nvPr/>
        </p:nvSpPr>
        <p:spPr>
          <a:xfrm>
            <a:off x="8228737" y="3886733"/>
            <a:ext cx="1461675" cy="689417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3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67" dirty="0">
                <a:solidFill>
                  <a:srgbClr val="000000"/>
                </a:solidFill>
                <a:latin typeface="Arial"/>
              </a:rPr>
              <a:t>Long Term Storage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5162AC8-3CEF-482D-B39A-2AC1D7C01681}"/>
              </a:ext>
            </a:extLst>
          </p:cNvPr>
          <p:cNvCxnSpPr>
            <a:cxnSpLocks/>
          </p:cNvCxnSpPr>
          <p:nvPr/>
        </p:nvCxnSpPr>
        <p:spPr>
          <a:xfrm>
            <a:off x="8643515" y="3480545"/>
            <a:ext cx="0" cy="3853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858F6472-4D95-49ED-A358-6375ACFE1352}"/>
              </a:ext>
            </a:extLst>
          </p:cNvPr>
          <p:cNvCxnSpPr>
            <a:cxnSpLocks/>
          </p:cNvCxnSpPr>
          <p:nvPr/>
        </p:nvCxnSpPr>
        <p:spPr>
          <a:xfrm flipV="1">
            <a:off x="9287948" y="3468699"/>
            <a:ext cx="0" cy="3971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319997"/>
      </p:ext>
    </p:extLst>
  </p:cSld>
  <p:clrMapOvr>
    <a:masterClrMapping/>
  </p:clrMapOvr>
</p:sld>
</file>

<file path=ppt/theme/theme1.xml><?xml version="1.0" encoding="utf-8"?>
<a:theme xmlns:a="http://schemas.openxmlformats.org/drawingml/2006/main" name="Dell EMC 2019">
  <a:themeElements>
    <a:clrScheme name="Dell New VID">
      <a:dk1>
        <a:srgbClr val="444444"/>
      </a:dk1>
      <a:lt1>
        <a:srgbClr val="0076CE"/>
      </a:lt1>
      <a:dk2>
        <a:srgbClr val="FFFFFF"/>
      </a:dk2>
      <a:lt2>
        <a:srgbClr val="000000"/>
      </a:lt2>
      <a:accent1>
        <a:srgbClr val="00447C"/>
      </a:accent1>
      <a:accent2>
        <a:srgbClr val="6EA204"/>
      </a:accent2>
      <a:accent3>
        <a:srgbClr val="F2AF00"/>
      </a:accent3>
      <a:accent4>
        <a:srgbClr val="EE6411"/>
      </a:accent4>
      <a:accent5>
        <a:srgbClr val="CE1126"/>
      </a:accent5>
      <a:accent6>
        <a:srgbClr val="41B6E6"/>
      </a:accent6>
      <a:hlink>
        <a:srgbClr val="0076CE"/>
      </a:hlink>
      <a:folHlink>
        <a:srgbClr val="6E2585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2700">
          <a:solidFill>
            <a:schemeClr val="bg2"/>
          </a:solidFill>
        </a:ln>
      </a:spPr>
      <a:bodyPr rtlCol="0" anchor="ctr"/>
      <a:lstStyle>
        <a:defPPr algn="ctr">
          <a:defRPr sz="1200" dirty="0" smtClean="0">
            <a:solidFill>
              <a:schemeClr val="bg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ctr"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ell_EMC 2019 [Compatibility Mode]" id="{3B96605A-76C2-4F16-B5EE-69ADE922819B}" vid="{1E6A8245-15C1-45BD-84D8-0FE75A118A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169</Words>
  <Application>Microsoft Office PowerPoint</Application>
  <PresentationFormat>Widescreen</PresentationFormat>
  <Paragraphs>45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Wingdings</vt:lpstr>
      <vt:lpstr>Dell EMC 2019</vt:lpstr>
      <vt:lpstr>Storing and Retrieving Video with SDP</vt:lpstr>
      <vt:lpstr>Using Flink to Read and Write Streams</vt:lpstr>
      <vt:lpstr>Multi-Video Grid Flink Job</vt:lpstr>
      <vt:lpstr>Object Detection Flink Job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Fahey, Claudio</dc:creator>
  <cp:lastModifiedBy>Fahey, Claudio</cp:lastModifiedBy>
  <cp:revision>8</cp:revision>
  <dcterms:created xsi:type="dcterms:W3CDTF">2019-09-10T18:00:10Z</dcterms:created>
  <dcterms:modified xsi:type="dcterms:W3CDTF">2020-04-23T17:14:29Z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Claudio.Fahey@dell.com</vt:lpwstr>
  </property>
  <property fmtid="{D5CDD505-2E9C-101B-9397-08002B2CF9AE}" pid="5" name="MSIP_Label_17cb76b2-10b8-4fe1-93d4-2202842406cd_SetDate">
    <vt:lpwstr>2020-04-09T19:02:02.0867381Z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ActionId">
    <vt:lpwstr>470073e7-697d-4c94-ae30-7ed3bae6b5fd</vt:lpwstr>
  </property>
  <property fmtid="{D5CDD505-2E9C-101B-9397-08002B2CF9AE}" pid="9" name="MSIP_Label_17cb76b2-10b8-4fe1-93d4-2202842406cd_Extended_MSFT_Method">
    <vt:lpwstr>Manual</vt:lpwstr>
  </property>
  <property fmtid="{D5CDD505-2E9C-101B-9397-08002B2CF9AE}" pid="10" name="aiplabel">
    <vt:lpwstr>External Public</vt:lpwstr>
  </property>
</Properties>
</file>

<file path=docProps/thumbnail.jpeg>
</file>